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31"/>
  </p:notesMasterIdLst>
  <p:sldIdLst>
    <p:sldId id="256" r:id="rId3"/>
    <p:sldId id="257" r:id="rId4"/>
    <p:sldId id="285" r:id="rId5"/>
    <p:sldId id="300" r:id="rId6"/>
    <p:sldId id="348" r:id="rId7"/>
    <p:sldId id="387" r:id="rId8"/>
    <p:sldId id="401" r:id="rId9"/>
    <p:sldId id="402" r:id="rId10"/>
    <p:sldId id="403" r:id="rId11"/>
    <p:sldId id="405" r:id="rId12"/>
    <p:sldId id="404" r:id="rId13"/>
    <p:sldId id="406" r:id="rId14"/>
    <p:sldId id="407" r:id="rId15"/>
    <p:sldId id="408" r:id="rId16"/>
    <p:sldId id="409" r:id="rId17"/>
    <p:sldId id="418" r:id="rId18"/>
    <p:sldId id="411" r:id="rId19"/>
    <p:sldId id="410" r:id="rId20"/>
    <p:sldId id="419" r:id="rId21"/>
    <p:sldId id="421" r:id="rId22"/>
    <p:sldId id="420" r:id="rId23"/>
    <p:sldId id="422" r:id="rId24"/>
    <p:sldId id="423" r:id="rId25"/>
    <p:sldId id="424" r:id="rId26"/>
    <p:sldId id="425" r:id="rId27"/>
    <p:sldId id="426" r:id="rId28"/>
    <p:sldId id="343" r:id="rId29"/>
    <p:sldId id="307" r:id="rId3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Montserrat" panose="000005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88E95B-7D3C-4000-9396-C2E5DE68CFB0}">
  <a:tblStyle styleId="{B388E95B-7D3C-4000-9396-C2E5DE68CF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63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63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63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63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63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63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Estilo Claro 3 - Ênfas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2875" autoAdjust="0"/>
  </p:normalViewPr>
  <p:slideViewPr>
    <p:cSldViewPr snapToGrid="0">
      <p:cViewPr varScale="1">
        <p:scale>
          <a:sx n="64" d="100"/>
          <a:sy n="64" d="100"/>
        </p:scale>
        <p:origin x="15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8.fntdata"/><Relationship Id="rId21" Type="http://schemas.openxmlformats.org/officeDocument/2006/relationships/slide" Target="slides/slide19.xml"/><Relationship Id="rId34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4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8479549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268075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235458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5395943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1100280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1966801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89682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8025118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24337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637644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1065457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2722486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860543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7077822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2915122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19523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0452285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08078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Shape 4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tabLst/>
              <a:defRPr/>
            </a:pPr>
            <a:endParaRPr lang="pt-BR"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020298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322361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617246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23021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37218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las">
  <p:cSld name="Tela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7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 rot="5400000">
            <a:off x="4732337" y="2171703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3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udo_D">
  <p:cSld name="Conteudo_D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Shape 8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251521" y="908720"/>
            <a:ext cx="7632848" cy="5328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2"/>
          </p:nvPr>
        </p:nvSpPr>
        <p:spPr>
          <a:xfrm>
            <a:off x="251521" y="44626"/>
            <a:ext cx="7704534" cy="575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>
  <p:cSld name="Slide de título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0" y="4904650"/>
            <a:ext cx="9144300" cy="141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ads Escuro MBA">
  <p:cSld name="Quads Escuro MBA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575051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57200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/>
          <p:nvPr/>
        </p:nvSpPr>
        <p:spPr>
          <a:xfrm>
            <a:off x="0" y="4904650"/>
            <a:ext cx="9144300" cy="141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t.khanacademy.org/math/ap-statistics/estimating-confidence-ap/introduction-confidence-intervals/v/confidence-intervals-and-margin-of-error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7.png"/><Relationship Id="rId5" Type="http://schemas.openxmlformats.org/officeDocument/2006/relationships/hyperlink" Target="https://pt.khanacademy.org/math/statistics-probability/significance-tests-one-sample/more-significance-testing-videos/v/hypothesis-testing-and-p-values" TargetMode="External"/><Relationship Id="rId4" Type="http://schemas.openxmlformats.org/officeDocument/2006/relationships/hyperlink" Target="https://pt.khanacademy.org/math/statistics-probability/confidence-intervals-one-sample/estimating-population-proportion/v/confidence-interval-example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Shape 106" descr="FIAP-NOVO-2014-MAGENT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83125" y="2901164"/>
            <a:ext cx="3604019" cy="105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Amostragem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b="1" dirty="0"/>
              <a:t>Amostragem </a:t>
            </a:r>
            <a:r>
              <a:rPr lang="pt-BR" sz="2400" dirty="0"/>
              <a:t>é o processo de obtenção de amostras de uma determinada população.</a:t>
            </a: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557" y="2462578"/>
            <a:ext cx="5543059" cy="356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17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Tipos</a:t>
            </a:r>
            <a:r>
              <a:rPr lang="en-US" sz="3000" b="1" dirty="0">
                <a:solidFill>
                  <a:schemeClr val="lt1"/>
                </a:solidFill>
              </a:rPr>
              <a:t> de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8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b="1" dirty="0"/>
              <a:t>Amostra aleatória simples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800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b="1" dirty="0"/>
              <a:t>Amostra aleatória sistemática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800" dirty="0">
              <a:solidFill>
                <a:schemeClr val="dk1"/>
              </a:solidFill>
            </a:endParaRPr>
          </a:p>
          <a:p>
            <a:pPr marL="45720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b="1" dirty="0"/>
              <a:t>Amostra aleatória estratificada</a:t>
            </a:r>
            <a:endParaRPr lang="pt-BR" sz="28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244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aleatória</a:t>
            </a:r>
            <a:r>
              <a:rPr lang="en-US" sz="3000" b="1" dirty="0">
                <a:solidFill>
                  <a:schemeClr val="lt1"/>
                </a:solidFill>
              </a:rPr>
              <a:t> simples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dirty="0"/>
              <a:t>É uma amostra de </a:t>
            </a:r>
            <a:r>
              <a:rPr lang="pt-BR" sz="2800" b="1" dirty="0"/>
              <a:t>n</a:t>
            </a:r>
            <a:r>
              <a:rPr lang="pt-BR" sz="2800" dirty="0"/>
              <a:t> elementos extraída de uma população de </a:t>
            </a:r>
            <a:r>
              <a:rPr lang="pt-BR" sz="2800" b="1" dirty="0"/>
              <a:t>N</a:t>
            </a:r>
            <a:r>
              <a:rPr lang="pt-BR" sz="2800" dirty="0"/>
              <a:t> elementos, em que os elementos são selecionados </a:t>
            </a:r>
            <a:r>
              <a:rPr lang="pt-BR" sz="2800" b="1" u="sng" dirty="0"/>
              <a:t>ao acaso</a:t>
            </a:r>
            <a:r>
              <a:rPr lang="pt-BR" sz="2800" dirty="0"/>
              <a:t>.</a:t>
            </a: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1026" name="Picture 2" descr="Resultado de imagem para amostra aleatÃ³ria simpl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781" y="3089225"/>
            <a:ext cx="4050500" cy="3132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8898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aleatória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sistemática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dirty="0"/>
              <a:t>É um esquema amostral em que os elementos são selecionados por um critério em que deve ser aplicado em toda população.</a:t>
            </a: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2050" name="Picture 2" descr="Resultado de imagem para amostra aleatÃ³ria sistemÃ¡tic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08" y="3092809"/>
            <a:ext cx="6157978" cy="3010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626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aleatória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estratificada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dirty="0"/>
              <a:t>É um processo de amostragem em que divide-se uma população em extratos e retira-se cada elemento aleatoriamente de cada extrato.</a:t>
            </a: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3074" name="Picture 2" descr="Resultado de imagem para amostra aleatÃ³ria estratificad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9"/>
          <a:stretch/>
        </p:blipFill>
        <p:spPr bwMode="auto">
          <a:xfrm>
            <a:off x="3251139" y="3225414"/>
            <a:ext cx="3309916" cy="2892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8316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População</a:t>
            </a:r>
            <a:r>
              <a:rPr lang="en-US" sz="3000" b="1" dirty="0">
                <a:solidFill>
                  <a:schemeClr val="lt1"/>
                </a:solidFill>
              </a:rPr>
              <a:t> e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/>
              <a:t>Fazemos amostragem para estimar parâmetros.</a:t>
            </a:r>
          </a:p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/>
          </a:p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>
                <a:solidFill>
                  <a:schemeClr val="dk1"/>
                </a:solidFill>
              </a:rPr>
              <a:t>Depois utilizamos estes parâmetros para realizar inferências sobre a população.</a:t>
            </a: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4098" name="Picture 2" descr="Resultado de imagem para parametros populacao e amostr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928" y="3537790"/>
            <a:ext cx="4951989" cy="192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692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Margem</a:t>
            </a:r>
            <a:r>
              <a:rPr lang="en-US" sz="3000" b="1" dirty="0">
                <a:solidFill>
                  <a:schemeClr val="lt1"/>
                </a:solidFill>
              </a:rPr>
              <a:t> de </a:t>
            </a:r>
            <a:r>
              <a:rPr lang="en-US" sz="3000" b="1" dirty="0" err="1">
                <a:solidFill>
                  <a:schemeClr val="lt1"/>
                </a:solidFill>
              </a:rPr>
              <a:t>erro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200" dirty="0"/>
              <a:t>Exemplo: “esta pesquisa pode variar 2 pontos percentuais para mais ou para menos.”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2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200" dirty="0">
                <a:solidFill>
                  <a:schemeClr val="dk1"/>
                </a:solidFill>
              </a:rPr>
              <a:t>A margem de erro auxilia a mensurar quanto uma medida amostral está próxima da </a:t>
            </a:r>
            <a:r>
              <a:rPr lang="pt-BR" sz="2200" b="1" dirty="0">
                <a:solidFill>
                  <a:schemeClr val="dk1"/>
                </a:solidFill>
              </a:rPr>
              <a:t>verdadeira medida da população</a:t>
            </a:r>
            <a:r>
              <a:rPr lang="pt-BR" sz="2200" dirty="0">
                <a:solidFill>
                  <a:schemeClr val="dk1"/>
                </a:solidFill>
              </a:rPr>
              <a:t> estudada.</a:t>
            </a: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5688" y="3801149"/>
            <a:ext cx="2028241" cy="207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30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Intervalo</a:t>
            </a:r>
            <a:r>
              <a:rPr lang="en-US" sz="3000" b="1" dirty="0">
                <a:solidFill>
                  <a:schemeClr val="lt1"/>
                </a:solidFill>
              </a:rPr>
              <a:t> de </a:t>
            </a:r>
            <a:r>
              <a:rPr lang="en-US" sz="3000" b="1" dirty="0" err="1">
                <a:solidFill>
                  <a:schemeClr val="lt1"/>
                </a:solidFill>
              </a:rPr>
              <a:t>confiança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300" dirty="0"/>
              <a:t>É um intervalo estimado por meio de um parâmetro de interesse. O intervalo de confiança apresentará um conjunto de estimativas prováveis (dentro de um nível de confiança) para um resultado.</a:t>
            </a:r>
            <a:endParaRPr lang="pt-BR" sz="23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4098" name="Picture 2" descr="Resultado de imagem para margem de err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1" t="5931" r="1726" b="5760"/>
          <a:stretch/>
        </p:blipFill>
        <p:spPr bwMode="auto">
          <a:xfrm>
            <a:off x="824660" y="3747362"/>
            <a:ext cx="6785107" cy="201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Conector de Seta Reta 2"/>
          <p:cNvCxnSpPr>
            <a:stCxn id="5" idx="1"/>
          </p:cNvCxnSpPr>
          <p:nvPr/>
        </p:nvCxnSpPr>
        <p:spPr>
          <a:xfrm flipH="1">
            <a:off x="4347883" y="3498969"/>
            <a:ext cx="393178" cy="276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ixaDeTexto 4"/>
          <p:cNvSpPr txBox="1"/>
          <p:nvPr/>
        </p:nvSpPr>
        <p:spPr>
          <a:xfrm>
            <a:off x="4741061" y="3345080"/>
            <a:ext cx="2393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Um exemplo para a média</a:t>
            </a:r>
          </a:p>
        </p:txBody>
      </p:sp>
    </p:spTree>
    <p:extLst>
      <p:ext uri="{BB962C8B-B14F-4D97-AF65-F5344CB8AC3E}">
        <p14:creationId xmlns:p14="http://schemas.microsoft.com/office/powerpoint/2010/main" val="555038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Determinação</a:t>
            </a:r>
            <a:r>
              <a:rPr lang="en-US" sz="3000" b="1" dirty="0">
                <a:solidFill>
                  <a:schemeClr val="lt1"/>
                </a:solidFill>
              </a:rPr>
              <a:t> do </a:t>
            </a:r>
            <a:r>
              <a:rPr lang="en-US" sz="3000" b="1" dirty="0" err="1">
                <a:solidFill>
                  <a:schemeClr val="lt1"/>
                </a:solidFill>
              </a:rPr>
              <a:t>tamanho</a:t>
            </a:r>
            <a:r>
              <a:rPr lang="en-US" sz="3000" b="1" dirty="0">
                <a:solidFill>
                  <a:schemeClr val="lt1"/>
                </a:solidFill>
              </a:rPr>
              <a:t> da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b="1" dirty="0"/>
              <a:t>Qual o tamanho da amostra que precisamos retirar da população?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dirty="0">
                <a:solidFill>
                  <a:schemeClr val="dk1"/>
                </a:solidFill>
              </a:rPr>
              <a:t>Precisaremos do seguinte: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dirty="0">
                <a:solidFill>
                  <a:schemeClr val="dk1"/>
                </a:solidFill>
              </a:rPr>
              <a:t>Nível de confiança (90%, 95% ou 99%)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800" dirty="0">
                <a:solidFill>
                  <a:schemeClr val="dk1"/>
                </a:solidFill>
              </a:rPr>
              <a:t>Margem de erro (depende da variável em estudo)</a:t>
            </a: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134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Determinação</a:t>
            </a:r>
            <a:r>
              <a:rPr lang="en-US" sz="3000" b="1" dirty="0">
                <a:solidFill>
                  <a:schemeClr val="lt1"/>
                </a:solidFill>
              </a:rPr>
              <a:t> do </a:t>
            </a:r>
            <a:r>
              <a:rPr lang="en-US" sz="3000" b="1" dirty="0" err="1">
                <a:solidFill>
                  <a:schemeClr val="lt1"/>
                </a:solidFill>
              </a:rPr>
              <a:t>tamanho</a:t>
            </a:r>
            <a:r>
              <a:rPr lang="en-US" sz="3000" b="1" dirty="0">
                <a:solidFill>
                  <a:schemeClr val="lt1"/>
                </a:solidFill>
              </a:rPr>
              <a:t> da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200" b="1" dirty="0"/>
              <a:t>Tamanho da amostra quando a variável de estudo é contínua.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ME</a:t>
            </a:r>
            <a:r>
              <a:rPr lang="pt-BR" sz="2000" dirty="0"/>
              <a:t>: margem de erro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N</a:t>
            </a:r>
            <a:r>
              <a:rPr lang="pt-BR" sz="2000" dirty="0"/>
              <a:t>: tamanho da população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Z</a:t>
            </a:r>
            <a:r>
              <a:rPr lang="pt-BR" sz="2000" dirty="0"/>
              <a:t>: valor da distribuição normal para o nível de confiança adotado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S</a:t>
            </a:r>
            <a:r>
              <a:rPr lang="pt-BR" sz="2000" dirty="0"/>
              <a:t>: variância amostral obtida por uma amostra piloto.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dirty="0"/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581" y="2537665"/>
            <a:ext cx="5775242" cy="166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42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54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Shape 111" descr="0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2120" y="972084"/>
            <a:ext cx="8391764" cy="475598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2095881" y="2636889"/>
            <a:ext cx="4724242" cy="1217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AULA 8</a:t>
            </a:r>
            <a:endParaRPr dirty="0"/>
          </a:p>
        </p:txBody>
      </p:sp>
    </p:spTree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Determinação</a:t>
            </a:r>
            <a:r>
              <a:rPr lang="en-US" sz="3000" b="1" dirty="0">
                <a:solidFill>
                  <a:schemeClr val="lt1"/>
                </a:solidFill>
              </a:rPr>
              <a:t> do </a:t>
            </a:r>
            <a:r>
              <a:rPr lang="en-US" sz="3000" b="1" dirty="0" err="1">
                <a:solidFill>
                  <a:schemeClr val="lt1"/>
                </a:solidFill>
              </a:rPr>
              <a:t>tamanho</a:t>
            </a:r>
            <a:r>
              <a:rPr lang="en-US" sz="3000" b="1" dirty="0">
                <a:solidFill>
                  <a:schemeClr val="lt1"/>
                </a:solidFill>
              </a:rPr>
              <a:t> da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200" b="1" dirty="0"/>
              <a:t>Exemplo: </a:t>
            </a:r>
            <a:r>
              <a:rPr lang="pt-BR" sz="2200" dirty="0"/>
              <a:t>renda média de uma cidade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N</a:t>
            </a:r>
            <a:r>
              <a:rPr lang="pt-BR" sz="2000" dirty="0"/>
              <a:t>: </a:t>
            </a:r>
            <a:r>
              <a:rPr lang="pt-BR" sz="2000" b="1" dirty="0"/>
              <a:t>15.000</a:t>
            </a:r>
            <a:r>
              <a:rPr lang="pt-BR" sz="2000" dirty="0"/>
              <a:t> habitantes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ME</a:t>
            </a:r>
            <a:r>
              <a:rPr lang="pt-BR" sz="2000" dirty="0"/>
              <a:t>: </a:t>
            </a:r>
            <a:r>
              <a:rPr lang="pt-BR" sz="2000" b="1" dirty="0"/>
              <a:t>100</a:t>
            </a:r>
            <a:r>
              <a:rPr lang="pt-BR" sz="2000" dirty="0"/>
              <a:t> reais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Z</a:t>
            </a:r>
            <a:r>
              <a:rPr lang="pt-BR" sz="2000" dirty="0"/>
              <a:t>: </a:t>
            </a:r>
            <a:r>
              <a:rPr lang="pt-BR" sz="2000" b="1" dirty="0"/>
              <a:t>1,96</a:t>
            </a:r>
            <a:r>
              <a:rPr lang="pt-BR" sz="2000" dirty="0"/>
              <a:t> – valor da distribuição normal para nível de confiança de 95%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S</a:t>
            </a:r>
            <a:r>
              <a:rPr lang="pt-BR" sz="2000" dirty="0"/>
              <a:t>: desvio padrão da renda da amostra piloto – </a:t>
            </a:r>
            <a:r>
              <a:rPr lang="pt-BR" sz="2000" b="1" dirty="0"/>
              <a:t>500</a:t>
            </a:r>
            <a:r>
              <a:rPr lang="pt-BR" sz="2000" dirty="0"/>
              <a:t> reais.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dirty="0"/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847" y="2178214"/>
            <a:ext cx="7787953" cy="125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237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Determinação</a:t>
            </a:r>
            <a:r>
              <a:rPr lang="en-US" sz="3000" b="1" dirty="0">
                <a:solidFill>
                  <a:schemeClr val="lt1"/>
                </a:solidFill>
              </a:rPr>
              <a:t> do </a:t>
            </a:r>
            <a:r>
              <a:rPr lang="en-US" sz="3000" b="1" dirty="0" err="1">
                <a:solidFill>
                  <a:schemeClr val="lt1"/>
                </a:solidFill>
              </a:rPr>
              <a:t>tamanho</a:t>
            </a:r>
            <a:r>
              <a:rPr lang="en-US" sz="3000" b="1" dirty="0">
                <a:solidFill>
                  <a:schemeClr val="lt1"/>
                </a:solidFill>
              </a:rPr>
              <a:t> da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200" b="1" dirty="0"/>
              <a:t>Tamanho da amostra quando a variável de estudo é discreta.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ME</a:t>
            </a:r>
            <a:r>
              <a:rPr lang="pt-BR" sz="2000" dirty="0"/>
              <a:t>: margem de erro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N</a:t>
            </a:r>
            <a:r>
              <a:rPr lang="pt-BR" sz="2000" dirty="0"/>
              <a:t>: tamanho da população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Z</a:t>
            </a:r>
            <a:r>
              <a:rPr lang="pt-BR" sz="2000" dirty="0"/>
              <a:t>: valor da distribuição normal para o nível de confiança adotado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dirty="0"/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655" y="2445548"/>
            <a:ext cx="6299003" cy="171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3614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Determinação</a:t>
            </a:r>
            <a:r>
              <a:rPr lang="en-US" sz="3000" b="1" dirty="0">
                <a:solidFill>
                  <a:schemeClr val="lt1"/>
                </a:solidFill>
              </a:rPr>
              <a:t> do </a:t>
            </a:r>
            <a:r>
              <a:rPr lang="en-US" sz="3000" b="1" dirty="0" err="1">
                <a:solidFill>
                  <a:schemeClr val="lt1"/>
                </a:solidFill>
              </a:rPr>
              <a:t>tamanho</a:t>
            </a:r>
            <a:r>
              <a:rPr lang="en-US" sz="3000" b="1" dirty="0">
                <a:solidFill>
                  <a:schemeClr val="lt1"/>
                </a:solidFill>
              </a:rPr>
              <a:t> da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200" b="1" dirty="0"/>
              <a:t>Exemplo: </a:t>
            </a:r>
            <a:r>
              <a:rPr lang="pt-BR" sz="2200" dirty="0"/>
              <a:t>pesquisa intenção de voto.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b="1" dirty="0"/>
          </a:p>
          <a:p>
            <a:pPr marL="45720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N</a:t>
            </a:r>
            <a:r>
              <a:rPr lang="pt-BR" sz="2000" dirty="0"/>
              <a:t>: </a:t>
            </a:r>
            <a:r>
              <a:rPr lang="pt-BR" sz="2000" b="1" dirty="0"/>
              <a:t>8.000</a:t>
            </a:r>
            <a:r>
              <a:rPr lang="pt-BR" sz="2000" dirty="0"/>
              <a:t> habitantes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ME</a:t>
            </a:r>
            <a:r>
              <a:rPr lang="pt-BR" sz="2000" dirty="0"/>
              <a:t>: </a:t>
            </a:r>
            <a:r>
              <a:rPr lang="pt-BR" sz="2000" b="1" dirty="0"/>
              <a:t>3%</a:t>
            </a:r>
            <a:endParaRPr lang="pt-BR" sz="2000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000" b="1" dirty="0"/>
              <a:t>Z</a:t>
            </a:r>
            <a:r>
              <a:rPr lang="pt-BR" sz="2000" dirty="0"/>
              <a:t>: </a:t>
            </a:r>
            <a:r>
              <a:rPr lang="pt-BR" sz="2000" b="1" dirty="0"/>
              <a:t>1,96</a:t>
            </a:r>
            <a:r>
              <a:rPr lang="pt-BR" sz="2000" dirty="0"/>
              <a:t> – valor da distribuição normal para nível de confiança de 95%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000" dirty="0"/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778" y="2236559"/>
            <a:ext cx="7993996" cy="104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53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Tipos</a:t>
            </a:r>
            <a:r>
              <a:rPr lang="en-US" sz="3000" b="1" dirty="0">
                <a:solidFill>
                  <a:schemeClr val="lt1"/>
                </a:solidFill>
              </a:rPr>
              <a:t> de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r>
              <a:rPr lang="pt-BR" sz="3000" b="1" dirty="0">
                <a:solidFill>
                  <a:schemeClr val="lt1"/>
                </a:solidFill>
              </a:rPr>
              <a:t>: série de tempo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8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3000" b="1" dirty="0"/>
              <a:t>Janela fixa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3000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3000" b="1" dirty="0"/>
              <a:t>Janela recursiva (</a:t>
            </a:r>
            <a:r>
              <a:rPr lang="pt-BR" sz="3000" b="1" i="1" dirty="0" err="1"/>
              <a:t>recursive</a:t>
            </a:r>
            <a:r>
              <a:rPr lang="pt-BR" sz="3000" b="1" dirty="0"/>
              <a:t>/</a:t>
            </a:r>
            <a:r>
              <a:rPr lang="pt-BR" sz="3000" b="1" i="1" dirty="0" err="1"/>
              <a:t>expanding</a:t>
            </a:r>
            <a:r>
              <a:rPr lang="pt-BR" sz="3000" b="1" i="1" dirty="0"/>
              <a:t> </a:t>
            </a:r>
            <a:r>
              <a:rPr lang="pt-BR" sz="3000" b="1" i="1" dirty="0" err="1"/>
              <a:t>window</a:t>
            </a:r>
            <a:r>
              <a:rPr lang="pt-BR" sz="3000" b="1" dirty="0"/>
              <a:t>)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3000" dirty="0">
              <a:solidFill>
                <a:schemeClr val="dk1"/>
              </a:solidFill>
            </a:endParaRPr>
          </a:p>
          <a:p>
            <a:pPr marL="45720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3000" b="1" dirty="0"/>
              <a:t>Janela deslizante (</a:t>
            </a:r>
            <a:r>
              <a:rPr lang="pt-BR" sz="3000" b="1" i="1" dirty="0" err="1"/>
              <a:t>rolling</a:t>
            </a:r>
            <a:r>
              <a:rPr lang="pt-BR" sz="3000" b="1" dirty="0"/>
              <a:t>/</a:t>
            </a:r>
            <a:r>
              <a:rPr lang="pt-BR" sz="3000" b="1" i="1" dirty="0" err="1"/>
              <a:t>sliding</a:t>
            </a:r>
            <a:r>
              <a:rPr lang="pt-BR" sz="3000" b="1" i="1" dirty="0"/>
              <a:t> </a:t>
            </a:r>
            <a:r>
              <a:rPr lang="pt-BR" sz="3000" b="1" i="1" dirty="0" err="1"/>
              <a:t>window</a:t>
            </a:r>
            <a:r>
              <a:rPr lang="pt-BR" sz="3000" b="1" dirty="0"/>
              <a:t>)</a:t>
            </a:r>
            <a:endParaRPr lang="pt-BR" sz="30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0" y="6011271"/>
            <a:ext cx="42892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https://eng.uber.com/forecasting-introduction/</a:t>
            </a:r>
          </a:p>
        </p:txBody>
      </p:sp>
    </p:spTree>
    <p:extLst>
      <p:ext uri="{BB962C8B-B14F-4D97-AF65-F5344CB8AC3E}">
        <p14:creationId xmlns:p14="http://schemas.microsoft.com/office/powerpoint/2010/main" val="12062294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Tipos</a:t>
            </a:r>
            <a:r>
              <a:rPr lang="en-US" sz="3000" b="1" dirty="0">
                <a:solidFill>
                  <a:schemeClr val="lt1"/>
                </a:solidFill>
              </a:rPr>
              <a:t> de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r>
              <a:rPr lang="pt-BR" sz="3000" b="1" dirty="0">
                <a:solidFill>
                  <a:schemeClr val="lt1"/>
                </a:solidFill>
              </a:rPr>
              <a:t>: série de tempo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8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3000" b="1" dirty="0"/>
              <a:t>Janela fixa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800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37" y="2627312"/>
            <a:ext cx="74295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253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Tipos</a:t>
            </a:r>
            <a:r>
              <a:rPr lang="en-US" sz="3000" b="1" dirty="0">
                <a:solidFill>
                  <a:schemeClr val="lt1"/>
                </a:solidFill>
              </a:rPr>
              <a:t> de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r>
              <a:rPr lang="pt-BR" sz="3000" b="1" dirty="0">
                <a:solidFill>
                  <a:schemeClr val="lt1"/>
                </a:solidFill>
              </a:rPr>
              <a:t>: série de tempo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282745" y="1062281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800" b="1" dirty="0"/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500" b="1" dirty="0"/>
              <a:t>Janela recursiva (</a:t>
            </a:r>
            <a:r>
              <a:rPr lang="pt-BR" sz="2500" b="1" i="1" dirty="0" err="1"/>
              <a:t>recursive</a:t>
            </a:r>
            <a:r>
              <a:rPr lang="pt-BR" sz="2500" b="1" dirty="0"/>
              <a:t>/</a:t>
            </a:r>
            <a:r>
              <a:rPr lang="pt-BR" sz="2500" b="1" i="1" dirty="0" err="1"/>
              <a:t>expanding</a:t>
            </a:r>
            <a:r>
              <a:rPr lang="pt-BR" sz="2500" b="1" i="1" dirty="0"/>
              <a:t> </a:t>
            </a:r>
            <a:r>
              <a:rPr lang="pt-BR" sz="2500" b="1" i="1" dirty="0" err="1"/>
              <a:t>window</a:t>
            </a:r>
            <a:r>
              <a:rPr lang="pt-BR" sz="2500" b="1" dirty="0"/>
              <a:t>)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30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939" y="2082750"/>
            <a:ext cx="6670578" cy="458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84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Tipos</a:t>
            </a:r>
            <a:r>
              <a:rPr lang="en-US" sz="3000" b="1" dirty="0">
                <a:solidFill>
                  <a:schemeClr val="lt1"/>
                </a:solidFill>
              </a:rPr>
              <a:t> de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r>
              <a:rPr lang="pt-BR" sz="3000" b="1" dirty="0">
                <a:solidFill>
                  <a:schemeClr val="lt1"/>
                </a:solidFill>
              </a:rPr>
              <a:t>: série de tempo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301428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3000" b="1" dirty="0"/>
              <a:t>Janela deslizante (</a:t>
            </a:r>
            <a:r>
              <a:rPr lang="pt-BR" sz="3000" b="1" i="1" dirty="0" err="1"/>
              <a:t>rolling</a:t>
            </a:r>
            <a:r>
              <a:rPr lang="pt-BR" sz="3000" b="1" dirty="0"/>
              <a:t>/</a:t>
            </a:r>
            <a:r>
              <a:rPr lang="pt-BR" sz="3000" b="1" i="1" dirty="0" err="1"/>
              <a:t>sliding</a:t>
            </a:r>
            <a:r>
              <a:rPr lang="pt-BR" sz="3000" b="1" i="1" dirty="0"/>
              <a:t> </a:t>
            </a:r>
            <a:r>
              <a:rPr lang="pt-BR" sz="3000" b="1" i="1" dirty="0" err="1"/>
              <a:t>window</a:t>
            </a:r>
            <a:r>
              <a:rPr lang="pt-BR" sz="3000" b="1" dirty="0"/>
              <a:t>)</a:t>
            </a:r>
            <a:endParaRPr lang="pt-BR" sz="30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676" y="2003107"/>
            <a:ext cx="6372299" cy="454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1699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Onde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estudar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mais</a:t>
            </a:r>
            <a:r>
              <a:rPr lang="en-US" sz="3000" b="1" dirty="0">
                <a:solidFill>
                  <a:schemeClr val="lt1"/>
                </a:solidFill>
              </a:rPr>
              <a:t>!!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3853984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r>
              <a:rPr lang="pt-BR" sz="2000" dirty="0"/>
              <a:t>Leitura</a:t>
            </a:r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000" dirty="0"/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000" dirty="0"/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000" dirty="0"/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000" dirty="0"/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800" dirty="0"/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800" dirty="0"/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800" dirty="0"/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29210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hape 413"/>
          <p:cNvSpPr/>
          <p:nvPr/>
        </p:nvSpPr>
        <p:spPr>
          <a:xfrm>
            <a:off x="4859713" y="1393397"/>
            <a:ext cx="3853984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r>
              <a:rPr lang="pt-BR" sz="2000" dirty="0"/>
              <a:t>Vídeos</a:t>
            </a:r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0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1100" dirty="0"/>
              <a:t>Margem de erro: </a:t>
            </a:r>
            <a:r>
              <a:rPr lang="pt-BR" sz="1100" dirty="0">
                <a:hlinkClick r:id="rId3"/>
              </a:rPr>
              <a:t>https://pt.khanacademy.org/math/ap-statistics/estimating-confidence-ap/introduction-confidence-intervals/v/confidence-intervals-and-margin-of-error</a:t>
            </a:r>
            <a:endParaRPr lang="pt-BR" sz="1100" dirty="0"/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sz="1100" dirty="0"/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1100" dirty="0"/>
              <a:t>Intervalo de confiança: </a:t>
            </a:r>
            <a:r>
              <a:rPr lang="pt-BR" sz="1100" dirty="0">
                <a:hlinkClick r:id="rId4"/>
              </a:rPr>
              <a:t>https://pt.khanacademy.org/math/statistics-probability/confidence-intervals-one-sample/estimating-population-proportion/v/confidence-interval-example</a:t>
            </a:r>
            <a:endParaRPr lang="pt-BR" sz="11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sz="1100" dirty="0"/>
          </a:p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1100" dirty="0"/>
              <a:t>Hipótese: </a:t>
            </a:r>
            <a:r>
              <a:rPr lang="pt-BR" sz="1100" dirty="0">
                <a:hlinkClick r:id="rId5"/>
              </a:rPr>
              <a:t>https://pt.khanacademy.org/math/statistics-probability/significance-tests-one-sample/more-significance-testing-videos/v/hypothesis-testing-and-p-values</a:t>
            </a:r>
            <a:endParaRPr lang="pt-BR" sz="2800" dirty="0"/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</a:pPr>
            <a:endParaRPr lang="pt-BR"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29210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4566" y="2214282"/>
            <a:ext cx="2238917" cy="290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24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Shape 4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Shape 455"/>
          <p:cNvPicPr preferRelativeResize="0"/>
          <p:nvPr/>
        </p:nvPicPr>
        <p:blipFill rotWithShape="1">
          <a:blip r:embed="rId4">
            <a:alphaModFix/>
          </a:blip>
          <a:srcRect l="14" r="14"/>
          <a:stretch/>
        </p:blipFill>
        <p:spPr>
          <a:xfrm>
            <a:off x="215412" y="642938"/>
            <a:ext cx="8440615" cy="5716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Shape 306"/>
          <p:cNvPicPr preferRelativeResize="0"/>
          <p:nvPr/>
        </p:nvPicPr>
        <p:blipFill rotWithShape="1">
          <a:blip r:embed="rId3">
            <a:alphaModFix/>
          </a:blip>
          <a:srcRect l="20898" r="22582"/>
          <a:stretch/>
        </p:blipFill>
        <p:spPr>
          <a:xfrm>
            <a:off x="0" y="3376031"/>
            <a:ext cx="9155651" cy="278985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Shape 307"/>
          <p:cNvSpPr txBox="1"/>
          <p:nvPr/>
        </p:nvSpPr>
        <p:spPr>
          <a:xfrm>
            <a:off x="578249" y="4047077"/>
            <a:ext cx="7999382" cy="39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200" dirty="0">
                <a:solidFill>
                  <a:srgbClr val="FFFFFF"/>
                </a:solidFill>
              </a:rPr>
              <a:t>Data Analysis Fundamentals</a:t>
            </a:r>
          </a:p>
        </p:txBody>
      </p:sp>
      <p:sp>
        <p:nvSpPr>
          <p:cNvPr id="308" name="Shape 308"/>
          <p:cNvSpPr txBox="1"/>
          <p:nvPr/>
        </p:nvSpPr>
        <p:spPr>
          <a:xfrm>
            <a:off x="578249" y="5061038"/>
            <a:ext cx="7084983" cy="34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Alcides C. Araújo</a:t>
            </a:r>
            <a:endParaRPr sz="18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Shape 309"/>
          <p:cNvSpPr txBox="1"/>
          <p:nvPr/>
        </p:nvSpPr>
        <p:spPr>
          <a:xfrm>
            <a:off x="919775" y="1373555"/>
            <a:ext cx="70851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1800" dirty="0">
                <a:solidFill>
                  <a:srgbClr val="FFFF00"/>
                </a:solidFill>
              </a:rPr>
              <a:t>"Capacitar o aluno no entendimento de conceitos básicos de estatística e análise de dados.“</a:t>
            </a:r>
          </a:p>
          <a:p>
            <a:endParaRPr lang="pt-BR" sz="1800" dirty="0">
              <a:solidFill>
                <a:srgbClr val="FFFF00"/>
              </a:solidFill>
            </a:endParaRPr>
          </a:p>
          <a:p>
            <a:r>
              <a:rPr lang="pt-BR" sz="1800" dirty="0">
                <a:solidFill>
                  <a:srgbClr val="FFFF00"/>
                </a:solidFill>
              </a:rPr>
              <a:t>"Preparar os alunos para entender e desempenhar conceitos futuros relacionados a Análise Exploratória de Dados e </a:t>
            </a:r>
            <a:r>
              <a:rPr lang="pt-BR" sz="1800" dirty="0" err="1">
                <a:solidFill>
                  <a:srgbClr val="FFFF00"/>
                </a:solidFill>
              </a:rPr>
              <a:t>Machine</a:t>
            </a:r>
            <a:r>
              <a:rPr lang="pt-BR" sz="1800" dirty="0">
                <a:solidFill>
                  <a:srgbClr val="FFFF00"/>
                </a:solidFill>
              </a:rPr>
              <a:t> Learning"</a:t>
            </a:r>
            <a:endParaRPr sz="18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Conceitos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iniciais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altLang="pt-BR" sz="2800" dirty="0">
                <a:latin typeface="Arial" panose="020B0604020202020204" pitchFamily="34" charset="0"/>
              </a:rPr>
              <a:t>Amostragem</a:t>
            </a: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altLang="pt-BR" sz="2800" dirty="0">
                <a:latin typeface="Arial" panose="020B0604020202020204" pitchFamily="34" charset="0"/>
              </a:rPr>
              <a:t>Intervalos de confiança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534" y="2896972"/>
            <a:ext cx="4331353" cy="29667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Conceitos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>
                <a:solidFill>
                  <a:schemeClr val="dk1"/>
                </a:solidFill>
              </a:rPr>
              <a:t>Censo, População e amostra</a:t>
            </a: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>
                <a:solidFill>
                  <a:schemeClr val="dk1"/>
                </a:solidFill>
              </a:rPr>
              <a:t>Tipos de amostras</a:t>
            </a: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>
                <a:solidFill>
                  <a:schemeClr val="dk1"/>
                </a:solidFill>
              </a:rPr>
              <a:t>Margem de erro e intervalo de confiança</a:t>
            </a:r>
          </a:p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>
                <a:solidFill>
                  <a:schemeClr val="dk1"/>
                </a:solidFill>
              </a:rPr>
              <a:t>Determinação do tamanho da amostra</a:t>
            </a:r>
          </a:p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>
                <a:solidFill>
                  <a:schemeClr val="dk1"/>
                </a:solidFill>
              </a:rPr>
              <a:t>Conceito de hipótese</a:t>
            </a:r>
          </a:p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>
                <a:solidFill>
                  <a:schemeClr val="dk1"/>
                </a:solidFill>
              </a:rPr>
              <a:t>Construção e riscos</a:t>
            </a:r>
          </a:p>
          <a:p>
            <a:pPr marL="457200" lvl="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19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Censo</a:t>
            </a:r>
            <a:r>
              <a:rPr lang="en-US" sz="3000" b="1" dirty="0">
                <a:solidFill>
                  <a:schemeClr val="lt1"/>
                </a:solidFill>
              </a:rPr>
              <a:t>, </a:t>
            </a:r>
            <a:r>
              <a:rPr lang="en-US" sz="3000" b="1" dirty="0" err="1">
                <a:solidFill>
                  <a:schemeClr val="lt1"/>
                </a:solidFill>
              </a:rPr>
              <a:t>população</a:t>
            </a:r>
            <a:r>
              <a:rPr lang="en-US" sz="3000" b="1" dirty="0">
                <a:solidFill>
                  <a:schemeClr val="lt1"/>
                </a:solidFill>
              </a:rPr>
              <a:t> e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b="1" dirty="0"/>
              <a:t>Censo </a:t>
            </a:r>
            <a:r>
              <a:rPr lang="pt-BR" sz="2400" dirty="0"/>
              <a:t>é um levantamento de todas as informações relacionadas a todos os elementos de uma determinada população.</a:t>
            </a: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8" y="2627312"/>
            <a:ext cx="3316801" cy="351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172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Censo</a:t>
            </a:r>
            <a:r>
              <a:rPr lang="en-US" sz="3000" b="1" dirty="0">
                <a:solidFill>
                  <a:schemeClr val="lt1"/>
                </a:solidFill>
              </a:rPr>
              <a:t>, </a:t>
            </a:r>
            <a:r>
              <a:rPr lang="en-US" sz="3000" b="1" dirty="0" err="1">
                <a:solidFill>
                  <a:schemeClr val="lt1"/>
                </a:solidFill>
              </a:rPr>
              <a:t>população</a:t>
            </a:r>
            <a:r>
              <a:rPr lang="en-US" sz="3000" b="1" dirty="0">
                <a:solidFill>
                  <a:schemeClr val="lt1"/>
                </a:solidFill>
              </a:rPr>
              <a:t> e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b="1" dirty="0"/>
              <a:t>População </a:t>
            </a:r>
            <a:r>
              <a:rPr lang="pt-BR" sz="2400" dirty="0"/>
              <a:t>é formada por todas as observações do universo de referência.</a:t>
            </a: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/>
              <a:t>O</a:t>
            </a:r>
            <a:r>
              <a:rPr lang="pt-BR" sz="2400" b="1" dirty="0"/>
              <a:t> Tamanho </a:t>
            </a:r>
            <a:r>
              <a:rPr lang="pt-BR" sz="2400" dirty="0"/>
              <a:t>será denotado por </a:t>
            </a:r>
            <a:r>
              <a:rPr lang="pt-BR" sz="2400" b="1" dirty="0"/>
              <a:t>N</a:t>
            </a:r>
            <a:r>
              <a:rPr lang="pt-BR" sz="2400" dirty="0"/>
              <a:t>.</a:t>
            </a: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290888"/>
            <a:ext cx="8377314" cy="233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129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Tipos</a:t>
            </a:r>
            <a:r>
              <a:rPr lang="en-US" sz="3000" b="1" dirty="0">
                <a:solidFill>
                  <a:schemeClr val="lt1"/>
                </a:solidFill>
              </a:rPr>
              <a:t> de </a:t>
            </a:r>
            <a:r>
              <a:rPr lang="en-US" sz="3000" b="1" dirty="0" err="1">
                <a:solidFill>
                  <a:schemeClr val="lt1"/>
                </a:solidFill>
              </a:rPr>
              <a:t>população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b="1" dirty="0"/>
              <a:t>População Finita: </a:t>
            </a:r>
            <a:r>
              <a:rPr lang="pt-BR" sz="2400" dirty="0"/>
              <a:t>pode ser quantificada numericamente</a:t>
            </a: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b="1" dirty="0"/>
              <a:t>População Infinita: </a:t>
            </a:r>
            <a:r>
              <a:rPr lang="pt-BR" sz="2400" dirty="0"/>
              <a:t>não pode ser quantificada numericamente (gerados num processo contínuo).</a:t>
            </a: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973" y="3623840"/>
            <a:ext cx="2624229" cy="1973218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4680" y="3623840"/>
            <a:ext cx="2046811" cy="197321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712262" y="5597058"/>
            <a:ext cx="2707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População finita:</a:t>
            </a:r>
            <a:r>
              <a:rPr lang="pt-BR" dirty="0"/>
              <a:t> número de alunos da FIAP.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5138204" y="5597058"/>
            <a:ext cx="2707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População infinita:</a:t>
            </a:r>
            <a:r>
              <a:rPr lang="pt-BR" dirty="0"/>
              <a:t> número de habitantes no planeta.</a:t>
            </a:r>
          </a:p>
        </p:txBody>
      </p:sp>
    </p:spTree>
    <p:extLst>
      <p:ext uri="{BB962C8B-B14F-4D97-AF65-F5344CB8AC3E}">
        <p14:creationId xmlns:p14="http://schemas.microsoft.com/office/powerpoint/2010/main" val="1577637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457200" y="350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Censo</a:t>
            </a:r>
            <a:r>
              <a:rPr lang="en-US" sz="3000" b="1" dirty="0">
                <a:solidFill>
                  <a:schemeClr val="lt1"/>
                </a:solidFill>
              </a:rPr>
              <a:t>, </a:t>
            </a:r>
            <a:r>
              <a:rPr lang="en-US" sz="3000" b="1" dirty="0" err="1">
                <a:solidFill>
                  <a:schemeClr val="lt1"/>
                </a:solidFill>
              </a:rPr>
              <a:t>população</a:t>
            </a:r>
            <a:r>
              <a:rPr lang="en-US" sz="3000" b="1" dirty="0">
                <a:solidFill>
                  <a:schemeClr val="lt1"/>
                </a:solidFill>
              </a:rPr>
              <a:t> e </a:t>
            </a:r>
            <a:r>
              <a:rPr lang="en-US" sz="3000" b="1" dirty="0" err="1">
                <a:solidFill>
                  <a:schemeClr val="lt1"/>
                </a:solidFill>
              </a:rPr>
              <a:t>amostra</a:t>
            </a:r>
            <a:endParaRPr dirty="0"/>
          </a:p>
        </p:txBody>
      </p:sp>
      <p:sp>
        <p:nvSpPr>
          <p:cNvPr id="413" name="Shape 413"/>
          <p:cNvSpPr/>
          <p:nvPr/>
        </p:nvSpPr>
        <p:spPr>
          <a:xfrm>
            <a:off x="395287" y="1484312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b="1" dirty="0"/>
              <a:t>Amostra </a:t>
            </a:r>
            <a:r>
              <a:rPr lang="pt-BR" sz="2400" dirty="0"/>
              <a:t>é formada por alguma parte da população.</a:t>
            </a: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r>
              <a:rPr lang="pt-BR" sz="2400" dirty="0"/>
              <a:t>O</a:t>
            </a:r>
            <a:r>
              <a:rPr lang="pt-BR" sz="2400" b="1" dirty="0"/>
              <a:t> tamanho </a:t>
            </a:r>
            <a:r>
              <a:rPr lang="pt-BR" sz="2400" dirty="0"/>
              <a:t>será denotado por </a:t>
            </a:r>
            <a:r>
              <a:rPr lang="pt-BR" sz="2400" b="1" dirty="0"/>
              <a:t>n</a:t>
            </a:r>
            <a:r>
              <a:rPr lang="pt-BR" sz="2400" dirty="0"/>
              <a:t>.</a:t>
            </a: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lvl="0" indent="-406400" algn="just">
              <a:lnSpc>
                <a:spcPct val="115000"/>
              </a:lnSpc>
              <a:buSzPts val="2800"/>
              <a:buFont typeface="Arial"/>
              <a:buChar char="●"/>
            </a:pPr>
            <a:endParaRPr lang="pt-BR" sz="2400" dirty="0">
              <a:solidFill>
                <a:schemeClr val="dk1"/>
              </a:solidFill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400" dirty="0">
              <a:latin typeface="Arial" panose="020B0604020202020204" pitchFamily="34" charset="0"/>
            </a:endParaRPr>
          </a:p>
          <a:p>
            <a:pPr marL="457200" indent="-406400">
              <a:lnSpc>
                <a:spcPct val="115000"/>
              </a:lnSpc>
              <a:buSzPts val="2800"/>
              <a:buFont typeface="Arial"/>
              <a:buChar char="●"/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2894198"/>
            <a:ext cx="8115300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32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3067</TotalTime>
  <Words>747</Words>
  <Application>Microsoft Office PowerPoint</Application>
  <PresentationFormat>Apresentação na tela (4:3)</PresentationFormat>
  <Paragraphs>218</Paragraphs>
  <Slides>28</Slides>
  <Notes>28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28</vt:i4>
      </vt:variant>
    </vt:vector>
  </HeadingPairs>
  <TitlesOfParts>
    <vt:vector size="33" baseType="lpstr">
      <vt:lpstr>Arial</vt:lpstr>
      <vt:lpstr>Montserrat</vt:lpstr>
      <vt:lpstr>Calibri</vt:lpstr>
      <vt:lpstr>Office Theme</vt:lpstr>
      <vt:lpstr>5_Personalizar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Alcides Carlos de Araújo</cp:lastModifiedBy>
  <cp:revision>342</cp:revision>
  <dcterms:modified xsi:type="dcterms:W3CDTF">2022-07-27T02:22:05Z</dcterms:modified>
</cp:coreProperties>
</file>